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1A204-2827-4B0E-BBC9-67783FF24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1F457D-469E-482E-8B79-903E4234B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D6BF4B-BCBB-48C9-A99C-0F797D8E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9D7-6163-402A-9317-6213A5DD9ED3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E73226-E829-4BCA-9E07-396A495B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55AFE6-016B-43B5-A498-DD716E6E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FE41-48C6-4A8A-8AA6-F80C3975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8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17C3E-F850-4F7B-A5BC-6696EC9D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4EB6E96-030B-46DA-A58C-A1D146323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7BA456-8711-4BEB-B174-E6A822A70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9D7-6163-402A-9317-6213A5DD9ED3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B5594F-4E20-4BB1-81A8-7026B3E4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7AE2AC-C994-4B4D-A7D7-E883903F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FE41-48C6-4A8A-8AA6-F80C3975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A222C5-0D28-4EBC-A196-212AE004C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070AFB-0F0D-4B18-835F-E7CB5A9F1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04C7E9-C0D3-44EE-BD6D-A4285A2E3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9D7-6163-402A-9317-6213A5DD9ED3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54C69E-8BAD-46C6-BB08-48F129D4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BE99AC-0273-4D4A-AECE-5843B12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FE41-48C6-4A8A-8AA6-F80C3975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8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8E772E-38E1-434B-80B0-8A73BCA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E15C00-69D4-4D89-B506-6E295F577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0E9652-7D47-41C1-B217-4D4FA952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9D7-6163-402A-9317-6213A5DD9ED3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95FB62-5560-479C-A12A-99C41CFF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125C62-09C8-4CA5-BFE7-DA92A659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FE41-48C6-4A8A-8AA6-F80C3975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3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1359E-3685-4E94-A898-53EC29BE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7139A54-9FCD-4821-BF4B-FED669729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F9376F-37EE-41F5-AF0E-48B266EB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9D7-6163-402A-9317-6213A5DD9ED3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E4AF66-C2B9-4BB9-9C44-2200548DB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2F14B4-2E26-4705-A957-0EE6517C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FE41-48C6-4A8A-8AA6-F80C3975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08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057D6-DBAE-4B00-9911-FA9D0100F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F16AED-359B-4586-A4DA-46C80DA4B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DCF0EEE-7BC2-46EB-9B75-BF7561659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4A1466-F32D-4FBB-A3F2-236A93B9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9D7-6163-402A-9317-6213A5DD9ED3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C72CD3-EE96-4DC5-B9AA-35B3B041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F00037-9BC2-4684-8AE2-56EE771F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FE41-48C6-4A8A-8AA6-F80C3975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12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F36DB-09BB-4AF3-842C-3F122E4E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6B7AB77-45F5-49DA-9611-B2C189F8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07D1B57-9143-4EFE-A790-FDAA0FACE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A760CC8-5512-461A-8742-C60CF9EBD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96D90B4-DFAD-4D33-A1E2-F7E07F7FA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4892C6-AFAB-48DA-A3F0-36BEE62C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9D7-6163-402A-9317-6213A5DD9ED3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FE15288-5E45-40EA-9666-A093F775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DED4158-26CC-4646-866F-B21AC800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FE41-48C6-4A8A-8AA6-F80C3975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2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337F1-A4EB-49C0-A9A4-1CB9FA59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F00BBA4-9D6E-4A1F-9621-A21E3A632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9D7-6163-402A-9317-6213A5DD9ED3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C4AB28-6A2E-46B6-B6DB-940BF805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1ABF14-A52E-45CD-874A-E97B6380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FE41-48C6-4A8A-8AA6-F80C3975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1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766FAA9-C6DA-4A57-BA09-5C1A14A7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9D7-6163-402A-9317-6213A5DD9ED3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10E4FE-5B43-4BFB-80EC-2EF6B568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0EE9AA-41B9-4A25-A9E4-B079D650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FE41-48C6-4A8A-8AA6-F80C3975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74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24F47-7C59-4F0F-8CD4-8F13D5DB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9E0BBC-4D5C-4443-99FC-7304C170F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EFDD9A6-AD27-4093-8F1B-19F254ED9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36EAC5-0530-4F68-B187-15FA68B3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9D7-6163-402A-9317-6213A5DD9ED3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0B8081-D16F-477A-BF67-EA62A4BB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AD62A3-A05E-4B89-A4B0-DFB0DE6C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FE41-48C6-4A8A-8AA6-F80C3975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03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FCD87-F891-4A44-80DC-69E3F79F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699A428-7537-440C-A7A8-F258C83A9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D6806D6-634D-45E7-B232-6350623BE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A232F3-0C1C-432E-A8F2-C3608F54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E9D7-6163-402A-9317-6213A5DD9ED3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94DC2E-43CD-4D13-93AD-2BA15843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5D8022-E4FD-436A-819F-1343487A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FE41-48C6-4A8A-8AA6-F80C3975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0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795EFB8-571B-48A6-9CD8-5AE61233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71AF55-C227-44AA-BBA0-8099F0F6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ED0265-66B6-4E00-A367-3181692DB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E9D7-6163-402A-9317-6213A5DD9ED3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898202-8C5D-46F1-BD34-062AB3059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6AE7AB-4C42-4B5A-9A20-FD3FA446A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7FE41-48C6-4A8A-8AA6-F80C3975E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6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D67FB-B801-42DA-9168-8C876098E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Čtenářský deník - ukázka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3B3B2B-C7CA-4A10-BD09-1EB200B960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J. K. Rowlingová: Harry </a:t>
            </a:r>
            <a:r>
              <a:rPr lang="cs-CZ" dirty="0" err="1"/>
              <a:t>Potter</a:t>
            </a:r>
            <a:r>
              <a:rPr lang="cs-CZ" dirty="0"/>
              <a:t> a Fénixův řád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30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75CD9-50EA-444D-B59C-AAE465B7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15. Zajímavosti a vlastní názor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E67ED1-4A75-4698-97EC-091BC770B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Kniha byla adaptována v roce 2007 britským režisérem Davidem </a:t>
            </a:r>
            <a:r>
              <a:rPr lang="cs-CZ" dirty="0" err="1"/>
              <a:t>Yatesem</a:t>
            </a:r>
            <a:r>
              <a:rPr lang="cs-CZ" dirty="0"/>
              <a:t>, film musel být logicky výrazně zjednodušen a děj osekán, režisér byl kritiky hodnocen jako řemeslník bez vlastního rukopisu</a:t>
            </a:r>
          </a:p>
          <a:p>
            <a:r>
              <a:rPr lang="cs-CZ" dirty="0"/>
              <a:t>Co se mi na knize líbilo a proč a co ne? </a:t>
            </a:r>
          </a:p>
          <a:p>
            <a:r>
              <a:rPr lang="cs-CZ" dirty="0"/>
              <a:t> - Harryho pubertální náladovost, zdlouhavé roztržky s kamarády, zabedněnost hlavní postavy</a:t>
            </a:r>
          </a:p>
          <a:p>
            <a:r>
              <a:rPr lang="cs-CZ" dirty="0"/>
              <a:t>+ dramatický závěr, překvapivý zvrat, atmosféra strachu, atd.</a:t>
            </a:r>
          </a:p>
          <a:p>
            <a:r>
              <a:rPr lang="cs-CZ" dirty="0"/>
              <a:t>Knihu jsem četl několikrát/poprvé, přečtu si ji znovu, v rámci celé série je jedna z nejlepších/průměrná/nejhorší, atd.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10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587B51D-53CD-462B-8619-F96C8B0B7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02" y="365126"/>
            <a:ext cx="4365109" cy="633140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4B4B3F1-B656-4395-9780-079AD770D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65" y="365125"/>
            <a:ext cx="4092922" cy="63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1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253B2-D381-4836-9217-EA317A4FA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Celková charakteristika díla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F4EB9A-2475-42F6-943C-A9AEF32C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5991" cy="495544"/>
          </a:xfrm>
        </p:spPr>
        <p:txBody>
          <a:bodyPr/>
          <a:lstStyle/>
          <a:p>
            <a:r>
              <a:rPr lang="cs-CZ" dirty="0"/>
              <a:t>Z hlediska formy se jedná o prózu</a:t>
            </a:r>
            <a:endParaRPr lang="en-GB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4D10760-99DC-4A33-85FE-915F2F1889CA}"/>
              </a:ext>
            </a:extLst>
          </p:cNvPr>
          <p:cNvSpPr txBox="1">
            <a:spLocks/>
          </p:cNvSpPr>
          <p:nvPr/>
        </p:nvSpPr>
        <p:spPr>
          <a:xfrm>
            <a:off x="838199" y="2568868"/>
            <a:ext cx="8629358" cy="610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 hlediska obsahu (vyjadřované skutečnosti) převládá děj = epika</a:t>
            </a:r>
            <a:endParaRPr lang="en-GB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F1FBECF-4C97-4C96-BCF6-D15D5682A253}"/>
              </a:ext>
            </a:extLst>
          </p:cNvPr>
          <p:cNvSpPr txBox="1">
            <a:spLocks/>
          </p:cNvSpPr>
          <p:nvPr/>
        </p:nvSpPr>
        <p:spPr>
          <a:xfrm>
            <a:off x="838198" y="3199349"/>
            <a:ext cx="10078331" cy="872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Žánr román – současná fantasy, pro děti a mládež. Děj se odehrává v naší realitě, odkrývá existenci skrytých bytostí (kouzelníků, upírů, draků). Kouzelnictví zpracovává jako alternativní historii naších evropských dějin, často se odehrává i v městském prostředí (Urban fantasy) </a:t>
            </a:r>
            <a:endParaRPr lang="en-GB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31E3F0-2776-408C-8CB5-2D8D62686CE9}"/>
              </a:ext>
            </a:extLst>
          </p:cNvPr>
          <p:cNvSpPr txBox="1">
            <a:spLocks/>
          </p:cNvSpPr>
          <p:nvPr/>
        </p:nvSpPr>
        <p:spPr>
          <a:xfrm>
            <a:off x="838198" y="4178788"/>
            <a:ext cx="9318676" cy="1842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Jedná se o současnou britskou literaturu, kniha je součástí sedmidílné série pojednávající o střední škole Čar a kouzel</a:t>
            </a:r>
            <a:br>
              <a:rPr lang="cs-CZ" dirty="0"/>
            </a:br>
            <a:r>
              <a:rPr lang="cs-CZ" dirty="0"/>
              <a:t>Fénixův řád je pátý díl celé série, obsahově nejrozsáhlejší</a:t>
            </a:r>
          </a:p>
          <a:p>
            <a:r>
              <a:rPr lang="cs-CZ" dirty="0"/>
              <a:t>Čas a prostor – dílo se odehrává v alternativní současnosti ve Velké Británii, nejčastěji v Londýně a Skotsku, zmíněny jsou i další země (Francie, Rusko)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18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DEFBE-4D2E-468C-807C-95219ACF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Téma díla a důležité motivy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37DCE2-82F9-41BC-B313-7727D39A8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Boj o převzetí moci na ministerstvu kouzel – válka mezi kouzelníky (návrat lorda </a:t>
            </a:r>
            <a:r>
              <a:rPr lang="cs-CZ" dirty="0" err="1"/>
              <a:t>Voldemorta</a:t>
            </a:r>
            <a:r>
              <a:rPr lang="cs-CZ" dirty="0"/>
              <a:t>). Dílo reaguje na události 20. století, totalita, odstavování důležitých lidí od moci, odstranění prvků demokracie, zatýkání, strach a nejistota mezi lidmi, nestabilní vláda, počátek diktatury</a:t>
            </a:r>
          </a:p>
          <a:p>
            <a:endParaRPr lang="cs-CZ" dirty="0"/>
          </a:p>
          <a:p>
            <a:r>
              <a:rPr lang="cs-CZ" dirty="0"/>
              <a:t>Motivy: Noční můry, odboj, smrt, přátelství, láska, souboj, úzkost, zrada, neviditelnost, věštba – předvídání budoucnosti, samota, nejistota, touha po moci, tisk ve službě ústřední moci, první polibek, puberta, dospívání, vztek a vzdor, </a:t>
            </a:r>
            <a:r>
              <a:rPr lang="cs-CZ" dirty="0" err="1"/>
              <a:t>emo</a:t>
            </a:r>
            <a:r>
              <a:rPr lang="cs-CZ" dirty="0"/>
              <a:t>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58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4AA81-284E-4737-84F4-18370C73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Kompozice</a:t>
            </a:r>
            <a:endParaRPr lang="en-GB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0412CA7-EE93-44C9-A743-D13997772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4887" y="988951"/>
            <a:ext cx="5365242" cy="43513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435665E-3E01-4299-B517-7D3C701B240A}"/>
              </a:ext>
            </a:extLst>
          </p:cNvPr>
          <p:cNvSpPr txBox="1"/>
          <p:nvPr/>
        </p:nvSpPr>
        <p:spPr>
          <a:xfrm>
            <a:off x="838200" y="1690688"/>
            <a:ext cx="41839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Kompozice chronologická, základním rysem je cykličnost a </a:t>
            </a:r>
            <a:r>
              <a:rPr lang="cs-CZ" dirty="0" err="1"/>
              <a:t>repetitivnost</a:t>
            </a:r>
            <a:r>
              <a:rPr lang="cs-CZ" dirty="0"/>
              <a:t>, struktura série je v každém díle podobná (Harry se na konci každého dílu vrací domů na prázdniny a na začátku dílu se ocitá zpět v Bradavicích, kde zažívá dobrodružství, pátrá po záhadě, která je vyřešena v průběhu června, během závěrečných zkoušek)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Symetričnost celé série (první a poslední díl pojednávají o souboji Harryho s </a:t>
            </a:r>
            <a:r>
              <a:rPr lang="cs-CZ" dirty="0" err="1"/>
              <a:t>Voldemortem</a:t>
            </a:r>
            <a:r>
              <a:rPr lang="cs-CZ" dirty="0"/>
              <a:t>, jeden ze soubojů je i uprostřed; v prvním i posledním díle Harry odhalí, že se ve </a:t>
            </a:r>
            <a:r>
              <a:rPr lang="cs-CZ" dirty="0" err="1"/>
              <a:t>Snapeovi</a:t>
            </a:r>
            <a:r>
              <a:rPr lang="cs-CZ" dirty="0"/>
              <a:t> mýlil, v druhém a šestém díle podezírá neprávem </a:t>
            </a:r>
            <a:r>
              <a:rPr lang="cs-CZ" dirty="0" err="1"/>
              <a:t>Malfoye</a:t>
            </a:r>
            <a:r>
              <a:rPr lang="cs-CZ" dirty="0"/>
              <a:t>, atd.)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99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9C5A9-9B55-479B-BA40-E596C1F7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Základní dějová linie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5634C2-3D3D-41A0-B428-B8A70F0C8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7" y="1392702"/>
            <a:ext cx="6575475" cy="5100173"/>
          </a:xfrm>
        </p:spPr>
        <p:txBody>
          <a:bodyPr>
            <a:noAutofit/>
          </a:bodyPr>
          <a:lstStyle/>
          <a:p>
            <a:r>
              <a:rPr lang="cs-CZ" sz="1800" dirty="0"/>
              <a:t>Harry nastupuje do pátého ročníku, ví o návratu </a:t>
            </a:r>
            <a:r>
              <a:rPr lang="cs-CZ" sz="1800" dirty="0" err="1"/>
              <a:t>Voldemorta</a:t>
            </a:r>
            <a:r>
              <a:rPr lang="cs-CZ" sz="1800" dirty="0"/>
              <a:t>, ale téměř nikdo mu nevěří. Po posledním střetu s Pánem Zla prožívá noční můry, ve kterých vidí do mysli svého nepřítele. Má se naučit se proti těmto snům bránit, ale úsilí svého učitele </a:t>
            </a:r>
            <a:r>
              <a:rPr lang="cs-CZ" sz="1800" dirty="0" err="1"/>
              <a:t>Snapea</a:t>
            </a:r>
            <a:r>
              <a:rPr lang="cs-CZ" sz="1800" dirty="0"/>
              <a:t> sabotuje, neboť v tom začíná vidět výhodu. Odhalené informace ho vedou na Odbor záhad na Ministerstvu kouzel.</a:t>
            </a:r>
          </a:p>
          <a:p>
            <a:r>
              <a:rPr lang="cs-CZ" sz="1800" dirty="0"/>
              <a:t>Na ministerstvu kouzel i na škole se mění poměry, dochází k utužování poměrů (symbolem je ministerská učitelka Dolores </a:t>
            </a:r>
            <a:r>
              <a:rPr lang="cs-CZ" sz="1800" dirty="0" err="1"/>
              <a:t>Umbridgová</a:t>
            </a:r>
            <a:r>
              <a:rPr lang="cs-CZ" sz="1800" dirty="0"/>
              <a:t>). Harry organizuje odboj (</a:t>
            </a:r>
            <a:r>
              <a:rPr lang="cs-CZ" sz="1800" dirty="0" err="1"/>
              <a:t>Brumbálova</a:t>
            </a:r>
            <a:r>
              <a:rPr lang="cs-CZ" sz="1800" dirty="0"/>
              <a:t> armáda), který je protiváhou skutečného odboje (Fénixova řádu). </a:t>
            </a:r>
          </a:p>
          <a:p>
            <a:r>
              <a:rPr lang="cs-CZ" sz="1800" dirty="0" err="1"/>
              <a:t>Voldemort</a:t>
            </a:r>
            <a:r>
              <a:rPr lang="cs-CZ" sz="1800" dirty="0"/>
              <a:t> Harryho přelstí a podsune mu falešný sen, který dovede Harryho a jeho přátele na ministerstvo kouzel. Dojde k bitvě. Harry zjistí, že cílem Pána Zla byla věštba uložená v křišťálové kouli, kterou </a:t>
            </a:r>
            <a:r>
              <a:rPr lang="cs-CZ" sz="1800" dirty="0" err="1"/>
              <a:t>Voldemort</a:t>
            </a:r>
            <a:r>
              <a:rPr lang="cs-CZ" sz="1800" dirty="0"/>
              <a:t> nedokázal sám získat a potřeboval k tomu Harryho. Během bitvy je ale koule zničena a umírá i Harryho kmotr </a:t>
            </a:r>
            <a:r>
              <a:rPr lang="cs-CZ" sz="1800" dirty="0" err="1"/>
              <a:t>Sirius</a:t>
            </a:r>
            <a:r>
              <a:rPr lang="cs-CZ" sz="1800" dirty="0"/>
              <a:t> Black. Harry se dozvídá, že jeho snahy byly naivní a zbytečné. </a:t>
            </a:r>
            <a:r>
              <a:rPr lang="cs-CZ" sz="1800" dirty="0" err="1"/>
              <a:t>Brumbál</a:t>
            </a:r>
            <a:r>
              <a:rPr lang="cs-CZ" sz="1800" dirty="0"/>
              <a:t> o všem již dávno věděl (věštbu znal) a Harryho jen využil pro boj se zlem (cítí se podveden). Epizody (vztah s </a:t>
            </a:r>
            <a:r>
              <a:rPr lang="cs-CZ" sz="1800" dirty="0" err="1"/>
              <a:t>Cho</a:t>
            </a:r>
            <a:r>
              <a:rPr lang="cs-CZ" sz="1800" dirty="0"/>
              <a:t> </a:t>
            </a:r>
            <a:r>
              <a:rPr lang="cs-CZ" sz="1800" dirty="0" err="1"/>
              <a:t>Chang</a:t>
            </a:r>
            <a:r>
              <a:rPr lang="cs-CZ" sz="1800" dirty="0"/>
              <a:t>)</a:t>
            </a:r>
          </a:p>
          <a:p>
            <a:endParaRPr lang="en-GB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D6FDB0-0C85-4D81-A22C-61D00411A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2" y="2774535"/>
            <a:ext cx="4778326" cy="21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5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4EF9F-188A-40AC-96C0-0C18530E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- 6. Postavy a Vypravěč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CAC435-9C43-4C9A-B443-3B97B2B0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Hlavní postava – dospívající chlapec Harry </a:t>
            </a:r>
            <a:r>
              <a:rPr lang="cs-CZ" dirty="0" err="1"/>
              <a:t>Potter</a:t>
            </a:r>
            <a:r>
              <a:rPr lang="cs-CZ" dirty="0"/>
              <a:t>, ve škole průměrný, talentovaný ve sportu, bojující s nechtěnou slávou, která narušuje jeho soukromý život. Skromný a toužící po přátelství (vyrůstal jako týraný sirotek). V průběhu série se postava vyvíjí, jak fyzicky, tak i duševně, historii jeho dětství zastiňují jeho vlastní hrdinské činy, zažívá první lásku.</a:t>
            </a:r>
          </a:p>
          <a:p>
            <a:r>
              <a:rPr lang="cs-CZ" dirty="0"/>
              <a:t>Vedlejší postavy – Kladné (Harryho přátelé, </a:t>
            </a:r>
            <a:r>
              <a:rPr lang="cs-CZ" dirty="0" err="1"/>
              <a:t>Albus</a:t>
            </a:r>
            <a:r>
              <a:rPr lang="cs-CZ" dirty="0"/>
              <a:t> </a:t>
            </a:r>
            <a:r>
              <a:rPr lang="cs-CZ" dirty="0" err="1"/>
              <a:t>Brumbál</a:t>
            </a:r>
            <a:r>
              <a:rPr lang="cs-CZ" dirty="0"/>
              <a:t>, </a:t>
            </a:r>
            <a:r>
              <a:rPr lang="cs-CZ" dirty="0" err="1"/>
              <a:t>Sirius</a:t>
            </a:r>
            <a:r>
              <a:rPr lang="cs-CZ" dirty="0"/>
              <a:t> Black, Remus Lupin, rodina </a:t>
            </a:r>
            <a:r>
              <a:rPr lang="cs-CZ" dirty="0" err="1"/>
              <a:t>Wesleyových</a:t>
            </a:r>
            <a:r>
              <a:rPr lang="cs-CZ" dirty="0"/>
              <a:t>), záporné, či zdánlivě záporné (</a:t>
            </a:r>
            <a:r>
              <a:rPr lang="cs-CZ" dirty="0" err="1"/>
              <a:t>Draco</a:t>
            </a:r>
            <a:r>
              <a:rPr lang="cs-CZ" dirty="0"/>
              <a:t> </a:t>
            </a:r>
            <a:r>
              <a:rPr lang="cs-CZ" dirty="0" err="1"/>
              <a:t>Malfoy</a:t>
            </a:r>
            <a:r>
              <a:rPr lang="cs-CZ" dirty="0"/>
              <a:t>, </a:t>
            </a:r>
            <a:r>
              <a:rPr lang="cs-CZ" dirty="0" err="1"/>
              <a:t>Severus</a:t>
            </a:r>
            <a:r>
              <a:rPr lang="cs-CZ" dirty="0"/>
              <a:t> </a:t>
            </a:r>
            <a:r>
              <a:rPr lang="cs-CZ" dirty="0" err="1"/>
              <a:t>Snape</a:t>
            </a:r>
            <a:r>
              <a:rPr lang="cs-CZ" dirty="0"/>
              <a:t>, Lucius </a:t>
            </a:r>
            <a:r>
              <a:rPr lang="cs-CZ" dirty="0" err="1"/>
              <a:t>Malfoy</a:t>
            </a:r>
            <a:r>
              <a:rPr lang="cs-CZ" dirty="0"/>
              <a:t>, Beatrix </a:t>
            </a:r>
            <a:r>
              <a:rPr lang="cs-CZ" dirty="0" err="1"/>
              <a:t>Lestrangeová</a:t>
            </a:r>
            <a:r>
              <a:rPr lang="cs-CZ" dirty="0"/>
              <a:t>, </a:t>
            </a:r>
            <a:r>
              <a:rPr lang="cs-CZ" dirty="0" err="1"/>
              <a:t>Voldemort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/>
              <a:t>Vypravěč – Er-formový, neúčastní se děje, zaměřuje se výhradně na Harryho, pocity a emoce ostatních ukazuje pouze Harryho pohledem (vypravěč- reflektor)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49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C2A2C-ED8F-4024-AB08-74A9D769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Jazyk díla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901F58-8337-4312-AE08-1B0E01CA0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Autorka používá celou řadu neologismů (nově vymyšlená slova, původní slova v novém významu), v českém překladu Pavla a Vladimíra Medkových (Činnosti, věci, instituce </a:t>
            </a:r>
            <a:r>
              <a:rPr lang="cs-CZ" dirty="0" err="1"/>
              <a:t>přenášedlo</a:t>
            </a:r>
            <a:r>
              <a:rPr lang="cs-CZ" dirty="0"/>
              <a:t>, </a:t>
            </a:r>
            <a:r>
              <a:rPr lang="cs-CZ" dirty="0" err="1"/>
              <a:t>famfrpál</a:t>
            </a:r>
            <a:r>
              <a:rPr lang="cs-CZ" dirty="0"/>
              <a:t>, </a:t>
            </a:r>
            <a:r>
              <a:rPr lang="cs-CZ" dirty="0" err="1"/>
              <a:t>nebelvír</a:t>
            </a:r>
            <a:r>
              <a:rPr lang="cs-CZ" dirty="0"/>
              <a:t>, </a:t>
            </a:r>
            <a:r>
              <a:rPr lang="cs-CZ" dirty="0" err="1"/>
              <a:t>zmijozel</a:t>
            </a:r>
            <a:r>
              <a:rPr lang="cs-CZ" dirty="0"/>
              <a:t>, </a:t>
            </a:r>
            <a:r>
              <a:rPr lang="cs-CZ" dirty="0" err="1"/>
              <a:t>bleskobrk</a:t>
            </a:r>
            <a:r>
              <a:rPr lang="cs-CZ" dirty="0"/>
              <a:t>, </a:t>
            </a:r>
            <a:r>
              <a:rPr lang="cs-CZ" dirty="0" err="1"/>
              <a:t>kostirost</a:t>
            </a:r>
            <a:r>
              <a:rPr lang="cs-CZ" dirty="0"/>
              <a:t>, </a:t>
            </a:r>
            <a:r>
              <a:rPr lang="cs-CZ" dirty="0" err="1"/>
              <a:t>myslánka</a:t>
            </a:r>
            <a:r>
              <a:rPr lang="cs-CZ" dirty="0"/>
              <a:t>, </a:t>
            </a:r>
            <a:r>
              <a:rPr lang="cs-CZ" dirty="0" err="1"/>
              <a:t>nitrobrana</a:t>
            </a:r>
            <a:r>
              <a:rPr lang="cs-CZ" dirty="0"/>
              <a:t>, jména rostlin a zvířat, bytostí </a:t>
            </a:r>
            <a:r>
              <a:rPr lang="cs-CZ" dirty="0" err="1"/>
              <a:t>hrabák</a:t>
            </a:r>
            <a:r>
              <a:rPr lang="cs-CZ" dirty="0"/>
              <a:t>, </a:t>
            </a:r>
            <a:r>
              <a:rPr lang="cs-CZ" dirty="0" err="1"/>
              <a:t>smrtijed</a:t>
            </a:r>
            <a:r>
              <a:rPr lang="cs-CZ" dirty="0"/>
              <a:t>, moták, </a:t>
            </a:r>
            <a:r>
              <a:rPr lang="cs-CZ" dirty="0" err="1"/>
              <a:t>mudla</a:t>
            </a:r>
            <a:r>
              <a:rPr lang="cs-CZ" dirty="0"/>
              <a:t>, </a:t>
            </a:r>
            <a:r>
              <a:rPr lang="cs-CZ" dirty="0" err="1"/>
              <a:t>zvěromág</a:t>
            </a:r>
            <a:r>
              <a:rPr lang="cs-CZ" dirty="0"/>
              <a:t>,  </a:t>
            </a:r>
            <a:r>
              <a:rPr lang="cs-CZ" dirty="0" err="1"/>
              <a:t>mozkomor</a:t>
            </a:r>
            <a:r>
              <a:rPr lang="cs-CZ" dirty="0"/>
              <a:t>, atd.), vznik slov - skládání</a:t>
            </a:r>
          </a:p>
          <a:p>
            <a:r>
              <a:rPr lang="cs-CZ" dirty="0"/>
              <a:t>Použití slangových a nespisovných výrazů – mluva studentů, promluvy postav z okraje společnosti, rozdíl mezi vyjadřováním bohatých a chudých (</a:t>
            </a:r>
            <a:r>
              <a:rPr lang="cs-CZ" dirty="0" err="1"/>
              <a:t>Malfoyovi</a:t>
            </a:r>
            <a:r>
              <a:rPr lang="cs-CZ" dirty="0"/>
              <a:t> x </a:t>
            </a:r>
            <a:r>
              <a:rPr lang="cs-CZ" dirty="0" err="1"/>
              <a:t>Wesleyovi</a:t>
            </a:r>
            <a:r>
              <a:rPr lang="cs-CZ" dirty="0"/>
              <a:t>), nářečí (</a:t>
            </a:r>
            <a:r>
              <a:rPr lang="cs-CZ" dirty="0" err="1"/>
              <a:t>Hagrid</a:t>
            </a:r>
            <a:r>
              <a:rPr lang="cs-CZ" dirty="0"/>
              <a:t>, </a:t>
            </a:r>
            <a:r>
              <a:rPr lang="cs-CZ" dirty="0" err="1"/>
              <a:t>Mundungus</a:t>
            </a:r>
            <a:r>
              <a:rPr lang="cs-CZ" dirty="0"/>
              <a:t> </a:t>
            </a:r>
            <a:r>
              <a:rPr lang="cs-CZ" dirty="0" err="1"/>
              <a:t>Fletcher</a:t>
            </a:r>
            <a:r>
              <a:rPr lang="cs-CZ" dirty="0"/>
              <a:t>)</a:t>
            </a:r>
          </a:p>
          <a:p>
            <a:r>
              <a:rPr lang="cs-CZ" dirty="0"/>
              <a:t>Specifická mluva etnických skupin – kentauři, vlkodlaci, domácí skřítkové. </a:t>
            </a:r>
          </a:p>
          <a:p>
            <a:r>
              <a:rPr lang="cs-CZ" dirty="0"/>
              <a:t>Jazyková komika – kouzelníci nerozumí </a:t>
            </a:r>
            <a:r>
              <a:rPr lang="cs-CZ" dirty="0" err="1"/>
              <a:t>mudlovskému</a:t>
            </a:r>
            <a:r>
              <a:rPr lang="cs-CZ" dirty="0"/>
              <a:t> světu x malý Harry nerozumí kouzelnickému světu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65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A9721-2916-444B-B8AC-FD61C51F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- 14. Okolnosti vzniku díla a kontext autorčiny tvorby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6AEB09-194E-4654-BD97-8EFA763B2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Kniha byla poprvé vydána v roce 2003, v době kdy už byly natočeny první dva filmy. Autorka v té době byla již velmi populární a kniha byla nadšeně očekávána. V Česku navíc i kvůli ročnímu čekání na překlad (vznikly i fanouškovské překlady).</a:t>
            </a:r>
          </a:p>
          <a:p>
            <a:r>
              <a:rPr lang="cs-CZ" dirty="0"/>
              <a:t> Kolem příběhů Harryho </a:t>
            </a:r>
            <a:r>
              <a:rPr lang="cs-CZ" dirty="0" err="1"/>
              <a:t>Pottera</a:t>
            </a:r>
            <a:r>
              <a:rPr lang="cs-CZ" dirty="0"/>
              <a:t> vznikl prosperující byznys, prodávají se hry, hračky, z Harryho profituje turismus, kniha se stává bestsellerem</a:t>
            </a:r>
          </a:p>
          <a:p>
            <a:r>
              <a:rPr lang="cs-CZ" dirty="0"/>
              <a:t>Pátá kniha byla kritiky hodnocena jako nejtemnější ze všech dosavadních dílů, odklon od literatury pro mládež k thrilleru, rozsáhlé, místy příliš zdlouhavé, ztráta dětského kouzla a fantazie na úkor dospělejšího příběhu</a:t>
            </a:r>
          </a:p>
          <a:p>
            <a:r>
              <a:rPr lang="cs-CZ" dirty="0"/>
              <a:t>Rowlingová začínala jako chudá neznámá autorka, ze života v závislosti na sociálních dávkách se stala multimilionářkou, filantropkou a vlivnou osobností. Kromě filmů má pod dohledem i další doplňkové knihy.</a:t>
            </a:r>
          </a:p>
          <a:p>
            <a:r>
              <a:rPr lang="cs-CZ" dirty="0"/>
              <a:t>Dílo zpracovává autorčiny zážitky ze začátků kariéry (chudoba), inspiruje se vznikem a vývojem totalitních režimů, v díle se vyskytují i odkazy na náboženské symboly, autorka vychází ze svých křesťanských postojů (relikvie smrti, snaha překonat smrt, pojetí čarodějnictví)</a:t>
            </a:r>
          </a:p>
          <a:p>
            <a:r>
              <a:rPr lang="cs-CZ" dirty="0"/>
              <a:t>Kromě série o </a:t>
            </a:r>
            <a:r>
              <a:rPr lang="cs-CZ" dirty="0" err="1"/>
              <a:t>Potterovi</a:t>
            </a:r>
            <a:r>
              <a:rPr lang="cs-CZ" dirty="0"/>
              <a:t> se Rowlingová po dokončení sedmého dílu zaměřila na detektivní sérii o detektivovi </a:t>
            </a:r>
            <a:r>
              <a:rPr lang="cs-CZ" dirty="0" err="1"/>
              <a:t>Cormoranovi</a:t>
            </a:r>
            <a:r>
              <a:rPr lang="cs-CZ" dirty="0"/>
              <a:t> </a:t>
            </a:r>
            <a:r>
              <a:rPr lang="cs-CZ" dirty="0" err="1"/>
              <a:t>Strikovi</a:t>
            </a:r>
            <a:r>
              <a:rPr lang="cs-CZ" dirty="0"/>
              <a:t>, pod pseudonymem Robert </a:t>
            </a:r>
            <a:r>
              <a:rPr lang="cs-CZ" dirty="0" err="1"/>
              <a:t>Galbright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2353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1128</Words>
  <Application>Microsoft Office PowerPoint</Application>
  <PresentationFormat>Širokoúhlá obrazovka</PresentationFormat>
  <Paragraphs>43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Čtenářský deník - ukázka</vt:lpstr>
      <vt:lpstr>Prezentace aplikace PowerPoint</vt:lpstr>
      <vt:lpstr>1. Celková charakteristika díla</vt:lpstr>
      <vt:lpstr>2. Téma díla a důležité motivy</vt:lpstr>
      <vt:lpstr>3. Kompozice</vt:lpstr>
      <vt:lpstr>4. Základní dějová linie</vt:lpstr>
      <vt:lpstr>5. - 6. Postavy a Vypravěč </vt:lpstr>
      <vt:lpstr>8. Jazyk díla</vt:lpstr>
      <vt:lpstr>9. - 14. Okolnosti vzniku díla a kontext autorčiny tvorby </vt:lpstr>
      <vt:lpstr>15. Zajímavosti a vlastní názor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Čtenářský deník - ukázka</dc:title>
  <dc:creator>Pavel Stůj</dc:creator>
  <cp:lastModifiedBy>Pavel Stůj</cp:lastModifiedBy>
  <cp:revision>17</cp:revision>
  <dcterms:created xsi:type="dcterms:W3CDTF">2018-09-30T11:33:54Z</dcterms:created>
  <dcterms:modified xsi:type="dcterms:W3CDTF">2018-09-30T14:12:43Z</dcterms:modified>
</cp:coreProperties>
</file>